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svg" ContentType="image/svg"/>
  <Override PartName="/ppt/media/image6.png" ContentType="image/png"/>
  <Override PartName="/ppt/media/image4.png" ContentType="image/png"/>
  <Override PartName="/ppt/media/image5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presProps" Target="presProps.xml"/>
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Latn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Latn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5980C6-658B-4D90-9115-5D9802EE13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75AE955-80AB-435A-8997-CC950B19266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F571A783-B282-401A-9F38-D18410C7596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0DD5B0D-19B0-4FF4-AAF3-01F188F56E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5D711DF-97B6-4116-BE96-07F9CBFC4A4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Latn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Latn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527959C-A321-4B05-AEDD-EB0BF4AD557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EC5B968-2C01-45B2-AEA3-1E008E605FE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Latn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Latn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Latn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EF895FB9-308D-4E28-BCA2-DBB21DF8985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4D132612-154B-40E1-A37C-8695C9EAB7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Latn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A5A3F6A8-A811-4D0C-B6E2-9E1669D469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BF76292E-96C5-4B03-B831-5962C8346CB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79B57CD-F58C-4813-9585-29881CA595A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3C802BE-D53E-4978-9716-5772AB520E2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F97CDD9-BA07-4FC5-8192-BDE298BA5DA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2639FC7-5EFE-45A4-A9EE-484D489D298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0996A60-B504-4600-AB67-B7FF5F88908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C884904-8280-45BB-BD24-CFE6F8DE2D23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87CCDA7-596F-42C3-8CA9-42A84C983C6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A90A3F2-A44D-4EFB-A05B-E6E73D46B0A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02A8152-C85B-452B-9C68-96DC341DC14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Latn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545ADF6-7868-4283-A20E-4228095C01D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260B2BD-8E81-47A2-AF77-E19BE7252AE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sr-Latn-R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sr-Latn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Latn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Latn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r-Latn-R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Latn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Latn-R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Latn-R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Latn-R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Latn-R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Latn-R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Latn-R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Latn-R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Latn-R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Latn-R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sv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8000 w 18287280"/>
              <a:gd name="textAreaTop" fmla="*/ 0 h 10286280"/>
              <a:gd name="textAreaBottom" fmla="*/ 10287000 h 1028628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Freeform 3"/>
          <p:cNvSpPr/>
          <p:nvPr/>
        </p:nvSpPr>
        <p:spPr>
          <a:xfrm>
            <a:off x="1028880" y="1028880"/>
            <a:ext cx="1040760" cy="923400"/>
          </a:xfrm>
          <a:custGeom>
            <a:avLst/>
            <a:gdLst>
              <a:gd name="textAreaLeft" fmla="*/ 0 w 1040760"/>
              <a:gd name="textAreaRight" fmla="*/ 1041480 w 1040760"/>
              <a:gd name="textAreaTop" fmla="*/ 0 h 923400"/>
              <a:gd name="textAreaBottom" fmla="*/ 924120 h 923400"/>
            </a:gdLst>
            <a:ahLst/>
            <a:rect l="textAreaLeft" t="textAreaTop" r="textAreaRight" b="textAreaBottom"/>
            <a:pathLst>
              <a:path w="1041475" h="924073">
                <a:moveTo>
                  <a:pt x="0" y="0"/>
                </a:moveTo>
                <a:lnTo>
                  <a:pt x="1041475" y="0"/>
                </a:lnTo>
                <a:lnTo>
                  <a:pt x="1041475" y="924073"/>
                </a:lnTo>
                <a:lnTo>
                  <a:pt x="0" y="924073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Freeform 4"/>
          <p:cNvSpPr/>
          <p:nvPr/>
        </p:nvSpPr>
        <p:spPr>
          <a:xfrm>
            <a:off x="14097600" y="8493480"/>
            <a:ext cx="3161160" cy="847800"/>
          </a:xfrm>
          <a:custGeom>
            <a:avLst/>
            <a:gdLst>
              <a:gd name="textAreaLeft" fmla="*/ 0 w 3161160"/>
              <a:gd name="textAreaRight" fmla="*/ 3161880 w 3161160"/>
              <a:gd name="textAreaTop" fmla="*/ 0 h 847800"/>
              <a:gd name="textAreaBottom" fmla="*/ 848520 h 847800"/>
            </a:gdLst>
            <a:ahLst/>
            <a:rect l="textAreaLeft" t="textAreaTop" r="textAreaRight" b="textAreaBottom"/>
            <a:pathLst>
              <a:path w="3161750" h="848403">
                <a:moveTo>
                  <a:pt x="0" y="0"/>
                </a:moveTo>
                <a:lnTo>
                  <a:pt x="3161750" y="0"/>
                </a:lnTo>
                <a:lnTo>
                  <a:pt x="3161750" y="848403"/>
                </a:lnTo>
                <a:lnTo>
                  <a:pt x="0" y="848403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Box 5"/>
          <p:cNvSpPr/>
          <p:nvPr/>
        </p:nvSpPr>
        <p:spPr>
          <a:xfrm>
            <a:off x="1207440" y="8708400"/>
            <a:ext cx="405684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158"/>
              </a:lnSpc>
              <a:tabLst>
                <a:tab algn="l" pos="0"/>
              </a:tabLst>
            </a:pPr>
            <a:r>
              <a:rPr b="1" lang="en-US" sz="2430" spc="-1" strike="noStrike">
                <a:solidFill>
                  <a:srgbClr val="2b2b2b"/>
                </a:solidFill>
                <a:latin typeface="Garet Bold"/>
                <a:ea typeface="Garet Bold"/>
              </a:rPr>
              <a:t>CREATED BY:</a:t>
            </a:r>
            <a:endParaRPr b="0" lang="sr-Latn-RS" sz="24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Box 6"/>
          <p:cNvSpPr/>
          <p:nvPr/>
        </p:nvSpPr>
        <p:spPr>
          <a:xfrm>
            <a:off x="3583440" y="8709840"/>
            <a:ext cx="4757400" cy="41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288"/>
              </a:lnSpc>
              <a:tabLst>
                <a:tab algn="l" pos="0"/>
              </a:tabLst>
            </a:pPr>
            <a:r>
              <a:rPr b="0" lang="en-US" sz="2530" spc="-1" strike="noStrike">
                <a:solidFill>
                  <a:srgbClr val="2b2b2b"/>
                </a:solidFill>
                <a:latin typeface="Garet"/>
                <a:ea typeface="Garet"/>
              </a:rPr>
              <a:t>Dejan Dragojlović 122/2020</a:t>
            </a:r>
            <a:endParaRPr b="0" lang="sr-Latn-RS" sz="25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Box 7"/>
          <p:cNvSpPr/>
          <p:nvPr/>
        </p:nvSpPr>
        <p:spPr>
          <a:xfrm>
            <a:off x="3583440" y="9133920"/>
            <a:ext cx="4563720" cy="41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288"/>
              </a:lnSpc>
              <a:tabLst>
                <a:tab algn="l" pos="0"/>
              </a:tabLst>
            </a:pPr>
            <a:r>
              <a:rPr b="0" lang="en-US" sz="2530" spc="-1" strike="noStrike">
                <a:solidFill>
                  <a:srgbClr val="2b2b2b"/>
                </a:solidFill>
                <a:latin typeface="Garet"/>
                <a:ea typeface="Garet"/>
              </a:rPr>
              <a:t>Nikula Labus                /2020</a:t>
            </a:r>
            <a:endParaRPr b="0" lang="sr-Latn-RS" sz="25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Box 8"/>
          <p:cNvSpPr/>
          <p:nvPr/>
        </p:nvSpPr>
        <p:spPr>
          <a:xfrm>
            <a:off x="2308680" y="803160"/>
            <a:ext cx="4009680" cy="132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5230"/>
              </a:lnSpc>
            </a:pPr>
            <a:r>
              <a:rPr b="0" lang="en-US" sz="3740" spc="-1" strike="noStrike">
                <a:solidFill>
                  <a:srgbClr val="545454"/>
                </a:solidFill>
                <a:latin typeface="Garet Light"/>
                <a:ea typeface="Garet Light"/>
              </a:rPr>
              <a:t>Konstrukcija</a:t>
            </a:r>
            <a:endParaRPr b="0" lang="sr-Latn-RS" sz="374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5230"/>
              </a:lnSpc>
            </a:pPr>
            <a:r>
              <a:rPr b="0" lang="en-US" sz="3740" spc="-1" strike="noStrike">
                <a:solidFill>
                  <a:srgbClr val="545454"/>
                </a:solidFill>
                <a:latin typeface="Garet Light"/>
                <a:ea typeface="Garet Light"/>
              </a:rPr>
              <a:t>kompilatora</a:t>
            </a:r>
            <a:endParaRPr b="0" lang="sr-Latn-RS" sz="37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Box 9"/>
          <p:cNvSpPr/>
          <p:nvPr/>
        </p:nvSpPr>
        <p:spPr>
          <a:xfrm>
            <a:off x="6418800" y="3335400"/>
            <a:ext cx="10839960" cy="290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7628"/>
              </a:lnSpc>
              <a:tabLst>
                <a:tab algn="l" pos="0"/>
              </a:tabLst>
            </a:pPr>
            <a:r>
              <a:rPr b="0" lang="en-US" sz="9780" spc="-772" strike="noStrike">
                <a:solidFill>
                  <a:srgbClr val="000000"/>
                </a:solidFill>
                <a:latin typeface="Archivo Black"/>
                <a:ea typeface="Archivo Black"/>
              </a:rPr>
              <a:t>LLVM PASS: MERGERETURN  INSTNAMER</a:t>
            </a:r>
            <a:endParaRPr b="0" lang="sr-Latn-RS" sz="97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8000 w 18287280"/>
              <a:gd name="textAreaTop" fmla="*/ 0 h 10286280"/>
              <a:gd name="textAreaBottom" fmla="*/ 10287000 h 1028628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Box 3"/>
          <p:cNvSpPr/>
          <p:nvPr/>
        </p:nvSpPr>
        <p:spPr>
          <a:xfrm>
            <a:off x="959040" y="1257480"/>
            <a:ext cx="5660280" cy="6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765"/>
              </a:lnSpc>
              <a:tabLst>
                <a:tab algn="l" pos="0"/>
              </a:tabLst>
            </a:pPr>
            <a:r>
              <a:rPr b="0" lang="en-US" sz="6110" spc="-483" strike="noStrike">
                <a:solidFill>
                  <a:srgbClr val="000000"/>
                </a:solidFill>
                <a:latin typeface="Archivo Black"/>
                <a:ea typeface="Archivo Black"/>
              </a:rPr>
              <a:t>Cilj projekta</a:t>
            </a:r>
            <a:endParaRPr b="0" lang="sr-Latn-RS" sz="6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TextBox 4"/>
          <p:cNvSpPr/>
          <p:nvPr/>
        </p:nvSpPr>
        <p:spPr>
          <a:xfrm>
            <a:off x="959040" y="4063680"/>
            <a:ext cx="14301360" cy="357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518"/>
              </a:lnSpc>
            </a:pPr>
            <a:r>
              <a:rPr b="1" lang="en-US" sz="2700" spc="-1" strike="noStrike">
                <a:solidFill>
                  <a:srgbClr val="000000"/>
                </a:solidFill>
                <a:latin typeface="Garet Bold"/>
                <a:ea typeface="Garet Bold"/>
              </a:rPr>
              <a:t>MergeReturn</a:t>
            </a:r>
            <a:r>
              <a:rPr b="0" lang="en-US" sz="2700" spc="-1" strike="noStrike">
                <a:solidFill>
                  <a:srgbClr val="000000"/>
                </a:solidFill>
                <a:latin typeface="Garet"/>
                <a:ea typeface="Garet"/>
              </a:rPr>
              <a:t> – objedinjavanje svih povratnih tačaka funkcije u jednu.</a:t>
            </a:r>
            <a:endParaRPr b="0" lang="sr-Latn-RS" sz="27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r>
              <a:rPr b="1" lang="en-US" sz="2700" spc="-1" strike="noStrike">
                <a:solidFill>
                  <a:srgbClr val="000000"/>
                </a:solidFill>
                <a:latin typeface="Garet Bold"/>
                <a:ea typeface="Garet Bold"/>
              </a:rPr>
              <a:t>InstNamer</a:t>
            </a:r>
            <a:r>
              <a:rPr b="0" lang="en-US" sz="2700" spc="-1" strike="noStrike">
                <a:solidFill>
                  <a:srgbClr val="000000"/>
                </a:solidFill>
                <a:latin typeface="Garet"/>
                <a:ea typeface="Garet"/>
              </a:rPr>
              <a:t> – automatsko imenovanje nedefinisanih instrukcija i blokova.</a:t>
            </a:r>
            <a:endParaRPr b="0" lang="sr-Latn-RS" sz="27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r>
              <a:rPr b="0" lang="en-US" sz="2700" spc="-1" strike="noStrike">
                <a:solidFill>
                  <a:srgbClr val="000000"/>
                </a:solidFill>
                <a:latin typeface="Garet"/>
                <a:ea typeface="Garet"/>
              </a:rPr>
              <a:t>Omogućeno da se oba pasa mogu zasebno i zajednički testirati.</a:t>
            </a:r>
            <a:endParaRPr b="0" lang="sr-Latn-RS" sz="27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518"/>
              </a:lnSpc>
            </a:pPr>
            <a:r>
              <a:rPr b="0" lang="en-US" sz="2700" spc="-1" strike="noStrike">
                <a:solidFill>
                  <a:srgbClr val="000000"/>
                </a:solidFill>
                <a:latin typeface="Garet"/>
                <a:ea typeface="Garet"/>
              </a:rPr>
              <a:t>Nakon implementacije InstNamer i MergeReturn pass-ova, sprovedeno je testiranje na više jednostavnih C++ programa.</a:t>
            </a:r>
            <a:endParaRPr b="0" lang="sr-Latn-RS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Box 5"/>
          <p:cNvSpPr/>
          <p:nvPr/>
        </p:nvSpPr>
        <p:spPr>
          <a:xfrm>
            <a:off x="959040" y="2867400"/>
            <a:ext cx="59468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807"/>
              </a:lnSpc>
            </a:pPr>
            <a:r>
              <a:rPr b="1" lang="en-US" sz="2930" spc="-1" strike="noStrike">
                <a:solidFill>
                  <a:srgbClr val="000000"/>
                </a:solidFill>
                <a:latin typeface="Garet Bold"/>
                <a:ea typeface="Garet Bold"/>
              </a:rPr>
              <a:t>Implementirati dva LLVM pasa: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8000 w 18287280"/>
              <a:gd name="textAreaTop" fmla="*/ 0 h 10286280"/>
              <a:gd name="textAreaBottom" fmla="*/ 10287000 h 1028628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Box 3"/>
          <p:cNvSpPr/>
          <p:nvPr/>
        </p:nvSpPr>
        <p:spPr>
          <a:xfrm>
            <a:off x="959040" y="1257480"/>
            <a:ext cx="6748560" cy="6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765"/>
              </a:lnSpc>
              <a:tabLst>
                <a:tab algn="l" pos="0"/>
              </a:tabLst>
            </a:pPr>
            <a:r>
              <a:rPr b="0" lang="en-US" sz="6110" spc="-483" strike="noStrike">
                <a:solidFill>
                  <a:srgbClr val="000000"/>
                </a:solidFill>
                <a:latin typeface="Archivo Black"/>
                <a:ea typeface="Archivo Black"/>
              </a:rPr>
              <a:t>InstNamer Pass</a:t>
            </a:r>
            <a:endParaRPr b="0" lang="sr-Latn-RS" sz="6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Box 4"/>
          <p:cNvSpPr/>
          <p:nvPr/>
        </p:nvSpPr>
        <p:spPr>
          <a:xfrm>
            <a:off x="854640" y="5238720"/>
            <a:ext cx="6284520" cy="290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3807"/>
              </a:lnSpc>
            </a:pPr>
            <a:r>
              <a:rPr b="1" lang="en-US" sz="2930" spc="-1" strike="noStrike">
                <a:solidFill>
                  <a:srgbClr val="000000"/>
                </a:solidFill>
                <a:latin typeface="Garet Bold"/>
                <a:ea typeface="Garet Bold"/>
              </a:rPr>
              <a:t>Automatski imenuje: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algn="just" defTabSz="914400">
              <a:lnSpc>
                <a:spcPts val="3807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algn="just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nedefinisane argumente,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algn="just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osnovne blokove,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algn="just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instrukcije koje imaju rezultat.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algn="just" defTabSz="914400">
              <a:lnSpc>
                <a:spcPts val="3807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Box 5"/>
          <p:cNvSpPr/>
          <p:nvPr/>
        </p:nvSpPr>
        <p:spPr>
          <a:xfrm>
            <a:off x="8487360" y="5775480"/>
            <a:ext cx="7511040" cy="193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Prefiks funkcije: dd_&lt;ime_funkcije&gt;_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Argumenti:           dd_func_argX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Blokovi:                  dd_func_bbX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Instrukcije:           dd_func_&lt;opcode&gt;&lt;id&gt;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TextBox 6"/>
          <p:cNvSpPr/>
          <p:nvPr/>
        </p:nvSpPr>
        <p:spPr>
          <a:xfrm>
            <a:off x="959040" y="2309760"/>
            <a:ext cx="15901920" cy="241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InstNamer je LLVM FunctionPass koji automatski dodeljuje imena svim anonimnim instrukcijama, osnovnim blokovima i argumentima u LLVM IR kodu.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Time se olakšava čitljivost, analiza i dalja obrada LLVM koda u alatima i dodatnim transformacijama.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2"/>
          <p:cNvSpPr/>
          <p:nvPr/>
        </p:nvSpPr>
        <p:spPr>
          <a:xfrm>
            <a:off x="0" y="0"/>
            <a:ext cx="18287280" cy="10286280"/>
          </a:xfrm>
          <a:custGeom>
            <a:avLst/>
            <a:gdLst>
              <a:gd name="textAreaLeft" fmla="*/ 0 w 18287280"/>
              <a:gd name="textAreaRight" fmla="*/ 18288000 w 18287280"/>
              <a:gd name="textAreaTop" fmla="*/ 0 h 10286280"/>
              <a:gd name="textAreaBottom" fmla="*/ 10287000 h 10286280"/>
            </a:gdLst>
            <a:ah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Freeform 3"/>
          <p:cNvSpPr/>
          <p:nvPr/>
        </p:nvSpPr>
        <p:spPr>
          <a:xfrm>
            <a:off x="959040" y="5543640"/>
            <a:ext cx="10789560" cy="3296520"/>
          </a:xfrm>
          <a:custGeom>
            <a:avLst/>
            <a:gdLst>
              <a:gd name="textAreaLeft" fmla="*/ 0 w 10789560"/>
              <a:gd name="textAreaRight" fmla="*/ 10790280 w 10789560"/>
              <a:gd name="textAreaTop" fmla="*/ 0 h 3296520"/>
              <a:gd name="textAreaBottom" fmla="*/ 3297240 h 3296520"/>
            </a:gdLst>
            <a:ahLst/>
            <a:rect l="textAreaLeft" t="textAreaTop" r="textAreaRight" b="textAreaBottom"/>
            <a:pathLst>
              <a:path w="10790400" h="3297067">
                <a:moveTo>
                  <a:pt x="0" y="0"/>
                </a:moveTo>
                <a:lnTo>
                  <a:pt x="10790400" y="0"/>
                </a:lnTo>
                <a:lnTo>
                  <a:pt x="10790400" y="3297067"/>
                </a:lnTo>
                <a:lnTo>
                  <a:pt x="0" y="329706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Freeform 4"/>
          <p:cNvSpPr/>
          <p:nvPr/>
        </p:nvSpPr>
        <p:spPr>
          <a:xfrm>
            <a:off x="5957280" y="5543640"/>
            <a:ext cx="10789560" cy="3296520"/>
          </a:xfrm>
          <a:custGeom>
            <a:avLst/>
            <a:gdLst>
              <a:gd name="textAreaLeft" fmla="*/ 0 w 10789560"/>
              <a:gd name="textAreaRight" fmla="*/ 10790280 w 10789560"/>
              <a:gd name="textAreaTop" fmla="*/ 0 h 3296520"/>
              <a:gd name="textAreaBottom" fmla="*/ 3297240 h 3296520"/>
            </a:gdLst>
            <a:ahLst/>
            <a:rect l="textAreaLeft" t="textAreaTop" r="textAreaRight" b="textAreaBottom"/>
            <a:pathLst>
              <a:path w="10790400" h="3297067">
                <a:moveTo>
                  <a:pt x="0" y="0"/>
                </a:moveTo>
                <a:lnTo>
                  <a:pt x="10790401" y="0"/>
                </a:lnTo>
                <a:lnTo>
                  <a:pt x="10790401" y="3297067"/>
                </a:lnTo>
                <a:lnTo>
                  <a:pt x="0" y="329706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Freeform 5"/>
          <p:cNvSpPr/>
          <p:nvPr/>
        </p:nvSpPr>
        <p:spPr>
          <a:xfrm>
            <a:off x="959040" y="5543640"/>
            <a:ext cx="5007240" cy="386640"/>
          </a:xfrm>
          <a:custGeom>
            <a:avLst/>
            <a:gdLst>
              <a:gd name="textAreaLeft" fmla="*/ 0 w 5007240"/>
              <a:gd name="textAreaRight" fmla="*/ 5007960 w 5007240"/>
              <a:gd name="textAreaTop" fmla="*/ 0 h 386640"/>
              <a:gd name="textAreaBottom" fmla="*/ 387360 h 386640"/>
            </a:gdLst>
            <a:ahLst/>
            <a:rect l="textAreaLeft" t="textAreaTop" r="textAreaRight" b="textAreaBottom"/>
            <a:pathLst>
              <a:path w="5007847" h="387248">
                <a:moveTo>
                  <a:pt x="0" y="0"/>
                </a:moveTo>
                <a:lnTo>
                  <a:pt x="5007847" y="0"/>
                </a:lnTo>
                <a:lnTo>
                  <a:pt x="5007847" y="387248"/>
                </a:lnTo>
                <a:lnTo>
                  <a:pt x="0" y="38724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Box 6"/>
          <p:cNvSpPr/>
          <p:nvPr/>
        </p:nvSpPr>
        <p:spPr>
          <a:xfrm>
            <a:off x="959040" y="1257480"/>
            <a:ext cx="6748560" cy="6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765"/>
              </a:lnSpc>
              <a:tabLst>
                <a:tab algn="l" pos="0"/>
              </a:tabLst>
            </a:pPr>
            <a:r>
              <a:rPr b="0" lang="en-US" sz="6110" spc="-483" strike="noStrike">
                <a:solidFill>
                  <a:srgbClr val="000000"/>
                </a:solidFill>
                <a:latin typeface="Archivo Black"/>
                <a:ea typeface="Archivo Black"/>
              </a:rPr>
              <a:t>InstNamer Pass</a:t>
            </a:r>
            <a:endParaRPr b="0" lang="sr-Latn-RS" sz="6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Box 7"/>
          <p:cNvSpPr/>
          <p:nvPr/>
        </p:nvSpPr>
        <p:spPr>
          <a:xfrm>
            <a:off x="959040" y="2319120"/>
            <a:ext cx="15901920" cy="241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807"/>
              </a:lnSpc>
            </a:pPr>
            <a:r>
              <a:rPr b="1" lang="en-US" sz="2930" spc="-1" strike="noStrike">
                <a:solidFill>
                  <a:srgbClr val="000000"/>
                </a:solidFill>
                <a:latin typeface="Garet Bold"/>
                <a:ea typeface="Garet Bold"/>
              </a:rPr>
              <a:t>Cilj pasa: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Ukloniti neimenovane entitete u IR kodu (npr. %0, %1, %2).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Dati imena koja prate strukturu i semantiku funkcije.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lvl="1" marL="632160" indent="-316080" defTabSz="914400">
              <a:lnSpc>
                <a:spcPts val="3807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30" spc="-1" strike="noStrike">
                <a:solidFill>
                  <a:srgbClr val="000000"/>
                </a:solidFill>
                <a:latin typeface="Garet"/>
                <a:ea typeface="Garet"/>
              </a:rPr>
              <a:t>Omogućiti lakšu debug analizu i ručno čitanje generisanog IR-a.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ts val="3807"/>
              </a:lnSpc>
            </a:pPr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AutoShape 8"/>
          <p:cNvSpPr/>
          <p:nvPr/>
        </p:nvSpPr>
        <p:spPr>
          <a:xfrm>
            <a:off x="5107680" y="6994080"/>
            <a:ext cx="1058400" cy="360"/>
          </a:xfrm>
          <a:prstGeom prst="line">
            <a:avLst/>
          </a:prstGeom>
          <a:ln w="142875">
            <a:solidFill>
              <a:srgbClr val="ff3131"/>
            </a:solidFill>
            <a:round/>
            <a:tailEnd len="sm" type="arrow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sr-Latn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Box 9"/>
          <p:cNvSpPr/>
          <p:nvPr/>
        </p:nvSpPr>
        <p:spPr>
          <a:xfrm>
            <a:off x="959040" y="4547880"/>
            <a:ext cx="14198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807"/>
              </a:lnSpc>
            </a:pPr>
            <a:r>
              <a:rPr b="1" lang="en-US" sz="2930" spc="-1" strike="noStrike">
                <a:solidFill>
                  <a:srgbClr val="000000"/>
                </a:solidFill>
                <a:latin typeface="Garet Bold"/>
                <a:ea typeface="Garet Bold"/>
              </a:rPr>
              <a:t>Primer:</a:t>
            </a:r>
            <a:endParaRPr b="0" lang="sr-Latn-RS" sz="293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DAG17WxgQYY</dc:identifier>
  <dc:language>en-US</dc:language>
  <cp:lastModifiedBy/>
  <dcterms:modified xsi:type="dcterms:W3CDTF">2025-10-17T04:24:53Z</dcterms:modified>
  <cp:revision>4</cp:revision>
  <dc:subject/>
  <dc:title>Project Brief Deck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